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arlow Condensed Bold" charset="1" panose="00000806000000000000"/>
      <p:regular r:id="rId28"/>
    </p:embeddedFont>
    <p:embeddedFont>
      <p:font typeface="Barlow Condensed" charset="1" panose="00000506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VAGuEe_wJUs.mp4" Type="http://schemas.openxmlformats.org/officeDocument/2006/relationships/video"/><Relationship Id="rId5" Target="../media/VAGuEe_wJUs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VAGuEi9FqjM.mp4" Type="http://schemas.openxmlformats.org/officeDocument/2006/relationships/video"/><Relationship Id="rId5" Target="../media/VAGuEi9FqjM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Relationship Id="rId4" Target="../media/VAGuEyZGB5w.mp4" Type="http://schemas.openxmlformats.org/officeDocument/2006/relationships/video"/><Relationship Id="rId5" Target="../media/VAGuEyZGB5w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VAGuEi9FqjM.mp4" Type="http://schemas.openxmlformats.org/officeDocument/2006/relationships/video"/><Relationship Id="rId9" Target="../media/VAGuEi9FqjM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VAGuAr8j79E.mp4" Type="http://schemas.openxmlformats.org/officeDocument/2006/relationships/video"/><Relationship Id="rId5" Target="../media/VAGuAr8j79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3881" y="7090395"/>
            <a:ext cx="17114056" cy="170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6"/>
              </a:lnSpc>
              <a:spcBef>
                <a:spcPct val="0"/>
              </a:spcBef>
            </a:pPr>
            <a:r>
              <a:rPr lang="en-US" b="true" sz="3318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STUDENTS                                                                                                                                                       PROFESSOR</a:t>
            </a:r>
          </a:p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sz="3218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Catapano Serena                                                                                                                                                Fabio  Ruggiero</a:t>
            </a:r>
          </a:p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Varone Emanuela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8240" y="2592355"/>
            <a:ext cx="16502046" cy="193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99"/>
              </a:lnSpc>
              <a:spcBef>
                <a:spcPct val="0"/>
              </a:spcBef>
            </a:pPr>
            <a:r>
              <a:rPr lang="en-US" sz="11285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815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01/22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9432" y="1022605"/>
            <a:ext cx="7182954" cy="205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9"/>
              </a:lnSpc>
              <a:spcBef>
                <a:spcPct val="0"/>
              </a:spcBef>
            </a:pPr>
            <a:r>
              <a:rPr lang="en-US" sz="11985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 Project: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49603" y="5423671"/>
            <a:ext cx="5891298" cy="3834629"/>
          </a:xfrm>
          <a:custGeom>
            <a:avLst/>
            <a:gdLst/>
            <a:ahLst/>
            <a:cxnLst/>
            <a:rect r="r" b="b" t="t" l="l"/>
            <a:pathLst>
              <a:path h="3834629" w="5891298">
                <a:moveTo>
                  <a:pt x="0" y="0"/>
                </a:moveTo>
                <a:lnTo>
                  <a:pt x="5891298" y="0"/>
                </a:lnTo>
                <a:lnTo>
                  <a:pt x="5891298" y="3834629"/>
                </a:lnTo>
                <a:lnTo>
                  <a:pt x="0" y="3834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49720"/>
            <a:ext cx="12723070" cy="4771151"/>
          </a:xfrm>
          <a:custGeom>
            <a:avLst/>
            <a:gdLst/>
            <a:ahLst/>
            <a:cxnLst/>
            <a:rect r="r" b="b" t="t" l="l"/>
            <a:pathLst>
              <a:path h="4771151" w="12723070">
                <a:moveTo>
                  <a:pt x="0" y="0"/>
                </a:moveTo>
                <a:lnTo>
                  <a:pt x="12723070" y="0"/>
                </a:lnTo>
                <a:lnTo>
                  <a:pt x="12723070" y="4771151"/>
                </a:lnTo>
                <a:lnTo>
                  <a:pt x="0" y="4771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86233" y="-83820"/>
            <a:ext cx="7983870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Parameter 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10/22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654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423803"/>
            <a:ext cx="3814263" cy="8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6"/>
              </a:lnSpc>
              <a:spcBef>
                <a:spcPct val="0"/>
              </a:spcBef>
            </a:pPr>
            <a:r>
              <a:rPr lang="en-US" b="true" sz="2454" strike="noStrike" u="non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 Weights &amp; Prediction Horizon</a:t>
            </a:r>
          </a:p>
          <a:p>
            <a:pPr algn="ctr" marL="0" indent="0" lvl="0">
              <a:lnSpc>
                <a:spcPts val="343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636850"/>
            <a:ext cx="7433113" cy="199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8"/>
              </a:lnSpc>
            </a:pPr>
            <a:r>
              <a:rPr lang="en-US" sz="2299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Adaptive Weight Strategy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if approaching_target: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Q_adaptive(1) = Q_nominal(1) * 2.0 // Double lateral importance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Q_adaptive(3) = Q_nominal(3) * 1.5 // Increase heading alignment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R_adaptive(2) = R_nominal(2) * 2.0 // Penalize steering variations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695" y="7007233"/>
            <a:ext cx="8052305" cy="39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8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 choice: </a:t>
            </a:r>
            <a:r>
              <a:rPr lang="en-US" b="true" sz="2299" strike="noStrike" u="non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Nₚ = 6</a:t>
            </a: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provides 0.6s anticipation with 8ms computation time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9642" y="2978419"/>
            <a:ext cx="10057205" cy="6700705"/>
          </a:xfrm>
          <a:custGeom>
            <a:avLst/>
            <a:gdLst/>
            <a:ahLst/>
            <a:cxnLst/>
            <a:rect r="r" b="b" t="t" l="l"/>
            <a:pathLst>
              <a:path h="6700705" w="10057205">
                <a:moveTo>
                  <a:pt x="0" y="0"/>
                </a:moveTo>
                <a:lnTo>
                  <a:pt x="10057205" y="0"/>
                </a:lnTo>
                <a:lnTo>
                  <a:pt x="10057205" y="6700705"/>
                </a:lnTo>
                <a:lnTo>
                  <a:pt x="0" y="6700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796" y="3265786"/>
            <a:ext cx="7857076" cy="6413338"/>
          </a:xfrm>
          <a:custGeom>
            <a:avLst/>
            <a:gdLst/>
            <a:ahLst/>
            <a:cxnLst/>
            <a:rect r="r" b="b" t="t" l="l"/>
            <a:pathLst>
              <a:path h="6413338" w="7857076">
                <a:moveTo>
                  <a:pt x="0" y="0"/>
                </a:moveTo>
                <a:lnTo>
                  <a:pt x="7857076" y="0"/>
                </a:lnTo>
                <a:lnTo>
                  <a:pt x="7857076" y="6413338"/>
                </a:lnTo>
                <a:lnTo>
                  <a:pt x="0" y="641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11/22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48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1764" y="-83820"/>
            <a:ext cx="276447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04260" y="1131839"/>
            <a:ext cx="12043952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ixed performance profile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Never reaches actuator 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it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and maintains smooth control throughout the maneuver (saturation at 0.00%)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Fails to converge to the desired parking position accurately (final position error)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Orientation control is more effectively managed than position tracking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92838" y="195653"/>
            <a:ext cx="13714017" cy="96272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12/22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48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60954" y="2714369"/>
            <a:ext cx="3236968" cy="1618484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ERROR PREPROCESSING MODULE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83128" y="5460232"/>
            <a:ext cx="3236968" cy="1618484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OPERATIONAL DECISION MODULE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266399" y="4679962"/>
            <a:ext cx="26079" cy="635637"/>
          </a:xfrm>
          <a:prstGeom prst="line">
            <a:avLst/>
          </a:prstGeom>
          <a:ln cap="flat" w="85725">
            <a:solidFill>
              <a:srgbClr val="28475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1712893" y="7299000"/>
            <a:ext cx="599678" cy="578750"/>
          </a:xfrm>
          <a:prstGeom prst="line">
            <a:avLst/>
          </a:prstGeom>
          <a:ln cap="flat" w="85725">
            <a:solidFill>
              <a:srgbClr val="28475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4222339" y="7322831"/>
            <a:ext cx="487113" cy="676230"/>
          </a:xfrm>
          <a:prstGeom prst="line">
            <a:avLst/>
          </a:prstGeom>
          <a:ln cap="flat" w="85725">
            <a:solidFill>
              <a:srgbClr val="28475F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9275611" y="8099092"/>
            <a:ext cx="3036961" cy="1518480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 APPROACHING TARGET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22339" y="8099092"/>
            <a:ext cx="3036961" cy="1518480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PARKING COMPLETED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13/22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348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97595" y="-165735"/>
            <a:ext cx="1025935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Hybrid Multi-Mode Controller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3484" y="3456936"/>
            <a:ext cx="8539609" cy="20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581" indent="-311290" lvl="1">
              <a:lnSpc>
                <a:spcPts val="4037"/>
              </a:lnSpc>
              <a:buAutoNum type="arabicPeriod" startAt="1"/>
            </a:pPr>
            <a:r>
              <a:rPr lang="en-US" b="true" sz="2883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Feedforward-feedback</a:t>
            </a:r>
            <a:r>
              <a:rPr lang="en-US" sz="28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control for longitudinal tracking</a:t>
            </a:r>
          </a:p>
          <a:p>
            <a:pPr algn="l" marL="622581" indent="-311290" lvl="1">
              <a:lnSpc>
                <a:spcPts val="4037"/>
              </a:lnSpc>
              <a:buAutoNum type="arabicPeriod" startAt="1"/>
            </a:pPr>
            <a:r>
              <a:rPr lang="en-US" b="true" sz="2883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Stanley-type lateral control</a:t>
            </a:r>
            <a:r>
              <a:rPr lang="en-US" sz="28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for transverse error correction</a:t>
            </a:r>
          </a:p>
          <a:p>
            <a:pPr algn="l" marL="622581" indent="-311290" lvl="1">
              <a:lnSpc>
                <a:spcPts val="4037"/>
              </a:lnSpc>
              <a:spcBef>
                <a:spcPct val="0"/>
              </a:spcBef>
              <a:buAutoNum type="arabicPeriod" startAt="1"/>
            </a:pPr>
            <a:r>
              <a:rPr lang="en-US" b="true" sz="2883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Heading control </a:t>
            </a:r>
            <a:r>
              <a:rPr lang="en-US" sz="28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 orientation correction</a:t>
            </a:r>
          </a:p>
          <a:p>
            <a:pPr algn="l" marL="622581" indent="-311290" lvl="1">
              <a:lnSpc>
                <a:spcPts val="4037"/>
              </a:lnSpc>
              <a:spcBef>
                <a:spcPct val="0"/>
              </a:spcBef>
              <a:buAutoNum type="arabicPeriod" startAt="1"/>
            </a:pPr>
            <a:r>
              <a:rPr lang="en-US" b="true" sz="2883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Supervisory logic</a:t>
            </a:r>
            <a:r>
              <a:rPr lang="en-US" sz="28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for managing the different operating phases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36427" y="1526614"/>
            <a:ext cx="6286022" cy="82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2"/>
              </a:lnSpc>
              <a:spcBef>
                <a:spcPct val="0"/>
              </a:spcBef>
            </a:pPr>
            <a:r>
              <a:rPr lang="en-US" b="true" sz="4773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Modular Architecture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4702" y="2253092"/>
            <a:ext cx="5703643" cy="82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  <a:spcBef>
                <a:spcPct val="0"/>
              </a:spcBef>
            </a:pPr>
            <a:r>
              <a:rPr lang="en-US" b="true" sz="477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Integrated c</a:t>
            </a:r>
            <a:r>
              <a:rPr lang="en-US" b="true" sz="477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omponents: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3484" y="6116386"/>
            <a:ext cx="8850516" cy="541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016" indent="-334508" lvl="1">
              <a:lnSpc>
                <a:spcPts val="4338"/>
              </a:lnSpc>
              <a:buAutoNum type="arabicPeriod" startAt="1"/>
            </a:pPr>
            <a:r>
              <a:rPr lang="en-US" b="true" sz="309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v_cmd = v_base × lateral_factor × heading_factor                                       </a:t>
            </a:r>
            <a:r>
              <a:rPr lang="en-US" sz="3098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(</a:t>
            </a:r>
            <a:r>
              <a:rPr lang="en-US" sz="3098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v_base = v_ref + k₁·e_long)</a:t>
            </a:r>
          </a:p>
          <a:p>
            <a:pPr algn="ctr" marL="669016" indent="-334508" lvl="1">
              <a:lnSpc>
                <a:spcPts val="4338"/>
              </a:lnSpc>
              <a:buAutoNum type="arabicPeriod" startAt="1"/>
            </a:pPr>
            <a:r>
              <a:rPr lang="en-US" b="true" sz="309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φ_lateral = atan2(k_stanley·e_lat, max(0.5, |v_cmd|))</a:t>
            </a:r>
          </a:p>
          <a:p>
            <a:pPr algn="ctr" marL="669016" indent="-334508" lvl="1">
              <a:lnSpc>
                <a:spcPts val="4338"/>
              </a:lnSpc>
              <a:buAutoNum type="arabicPeriod" startAt="1"/>
            </a:pPr>
            <a:r>
              <a:rPr lang="en-US" b="true" sz="3098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φ_cmd = φ_feedforward + φ_lateral + φ_heading</a:t>
            </a:r>
          </a:p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φ_heading = -k₂·e_θ</a:t>
            </a:r>
          </a:p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</a:t>
            </a:r>
            <a:r>
              <a:rPr lang="en-US" sz="3098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φ_feedforward = atan(L·θ̇d/v_cmd)</a:t>
            </a:r>
          </a:p>
          <a:p>
            <a:pPr algn="ctr">
              <a:lnSpc>
                <a:spcPts val="4338"/>
              </a:lnSpc>
              <a:spcBef>
                <a:spcPct val="0"/>
              </a:spcBef>
            </a:pPr>
          </a:p>
          <a:p>
            <a:pPr algn="ctr">
              <a:lnSpc>
                <a:spcPts val="4338"/>
              </a:lnSpc>
            </a:pPr>
          </a:p>
          <a:p>
            <a:pPr algn="ctr">
              <a:lnSpc>
                <a:spcPts val="4338"/>
              </a:lnSpc>
              <a:spcBef>
                <a:spcPct val="0"/>
              </a:spcBef>
            </a:pPr>
          </a:p>
          <a:p>
            <a:pPr algn="ctr">
              <a:lnSpc>
                <a:spcPts val="433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27372" y="3033249"/>
            <a:ext cx="9846612" cy="6560305"/>
          </a:xfrm>
          <a:custGeom>
            <a:avLst/>
            <a:gdLst/>
            <a:ahLst/>
            <a:cxnLst/>
            <a:rect r="r" b="b" t="t" l="l"/>
            <a:pathLst>
              <a:path h="6560305" w="9846612">
                <a:moveTo>
                  <a:pt x="0" y="0"/>
                </a:moveTo>
                <a:lnTo>
                  <a:pt x="9846613" y="0"/>
                </a:lnTo>
                <a:lnTo>
                  <a:pt x="9846613" y="6560306"/>
                </a:lnTo>
                <a:lnTo>
                  <a:pt x="0" y="656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14/22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86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1764" y="-83820"/>
            <a:ext cx="276447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4778" y="1237023"/>
            <a:ext cx="8986986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Exc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els at maintaining close adherence to the reference trajectory 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Not only tracks the position accurately, but also ensures proper orientation alignment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Occasionally demands control inputs at or near the actuator limits (1.60% saturation)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783" y="3111986"/>
            <a:ext cx="8169590" cy="6481569"/>
          </a:xfrm>
          <a:custGeom>
            <a:avLst/>
            <a:gdLst/>
            <a:ahLst/>
            <a:cxnLst/>
            <a:rect r="r" b="b" t="t" l="l"/>
            <a:pathLst>
              <a:path h="6481569" w="8169590">
                <a:moveTo>
                  <a:pt x="0" y="0"/>
                </a:moveTo>
                <a:lnTo>
                  <a:pt x="8169589" y="0"/>
                </a:lnTo>
                <a:lnTo>
                  <a:pt x="8169589" y="6481569"/>
                </a:lnTo>
                <a:lnTo>
                  <a:pt x="0" y="6481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30763" y="241315"/>
            <a:ext cx="13614480" cy="955736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15/22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86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919" y="2037840"/>
            <a:ext cx="4761541" cy="2380771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STANLEY LONGITUDINAL CONTROLLER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359856"/>
            <a:ext cx="4761541" cy="2380771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STANLEY LATERAL CONTROLLER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31782" y="5785734"/>
            <a:ext cx="5075134" cy="3927713"/>
          </a:xfrm>
          <a:custGeom>
            <a:avLst/>
            <a:gdLst/>
            <a:ahLst/>
            <a:cxnLst/>
            <a:rect r="r" b="b" t="t" l="l"/>
            <a:pathLst>
              <a:path h="3927713" w="5075134">
                <a:moveTo>
                  <a:pt x="0" y="0"/>
                </a:moveTo>
                <a:lnTo>
                  <a:pt x="5075135" y="0"/>
                </a:lnTo>
                <a:lnTo>
                  <a:pt x="5075135" y="3927713"/>
                </a:lnTo>
                <a:lnTo>
                  <a:pt x="0" y="3927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52941" y="5578709"/>
            <a:ext cx="533497" cy="533497"/>
          </a:xfrm>
          <a:custGeom>
            <a:avLst/>
            <a:gdLst/>
            <a:ahLst/>
            <a:cxnLst/>
            <a:rect r="r" b="b" t="t" l="l"/>
            <a:pathLst>
              <a:path h="533497" w="533497">
                <a:moveTo>
                  <a:pt x="0" y="0"/>
                </a:moveTo>
                <a:lnTo>
                  <a:pt x="533497" y="0"/>
                </a:lnTo>
                <a:lnTo>
                  <a:pt x="533497" y="533497"/>
                </a:lnTo>
                <a:lnTo>
                  <a:pt x="0" y="533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31782" y="3836841"/>
            <a:ext cx="4638203" cy="1092273"/>
          </a:xfrm>
          <a:custGeom>
            <a:avLst/>
            <a:gdLst/>
            <a:ahLst/>
            <a:cxnLst/>
            <a:rect r="r" b="b" t="t" l="l"/>
            <a:pathLst>
              <a:path h="1092273" w="4638203">
                <a:moveTo>
                  <a:pt x="0" y="0"/>
                </a:moveTo>
                <a:lnTo>
                  <a:pt x="4638203" y="0"/>
                </a:lnTo>
                <a:lnTo>
                  <a:pt x="4638203" y="1092273"/>
                </a:lnTo>
                <a:lnTo>
                  <a:pt x="0" y="109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16/22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864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30148" y="-133350"/>
            <a:ext cx="1025935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Stanley Controller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5514" y="4619516"/>
            <a:ext cx="432494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HANDLES MOVEMENT ALONG THE DIRECTION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OF VEHICLE TRAVE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8336" y="8940651"/>
            <a:ext cx="380270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HANDLES MOVEMENT PERPENDICULAR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 THE DIRECTION OF TRAVEL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15047" y="1980690"/>
            <a:ext cx="11870978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algorithm combines two intuitive actions: first, orient the vehicle towards the target point to correct the orientation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error, then add an additional correction proportional to the lateral distance from the target point to ensure stable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convergence. The Stanley control law can be expressed mathematically as: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627" y="3376642"/>
            <a:ext cx="7778822" cy="6300846"/>
          </a:xfrm>
          <a:custGeom>
            <a:avLst/>
            <a:gdLst/>
            <a:ahLst/>
            <a:cxnLst/>
            <a:rect r="r" b="b" t="t" l="l"/>
            <a:pathLst>
              <a:path h="6300846" w="7778822">
                <a:moveTo>
                  <a:pt x="0" y="0"/>
                </a:moveTo>
                <a:lnTo>
                  <a:pt x="7778821" y="0"/>
                </a:lnTo>
                <a:lnTo>
                  <a:pt x="7778821" y="6300846"/>
                </a:lnTo>
                <a:lnTo>
                  <a:pt x="0" y="630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9206" y="3160669"/>
            <a:ext cx="9781341" cy="6516819"/>
          </a:xfrm>
          <a:custGeom>
            <a:avLst/>
            <a:gdLst/>
            <a:ahLst/>
            <a:cxnLst/>
            <a:rect r="r" b="b" t="t" l="l"/>
            <a:pathLst>
              <a:path h="6516819" w="9781341">
                <a:moveTo>
                  <a:pt x="0" y="0"/>
                </a:moveTo>
                <a:lnTo>
                  <a:pt x="9781342" y="0"/>
                </a:lnTo>
                <a:lnTo>
                  <a:pt x="9781342" y="6516819"/>
                </a:lnTo>
                <a:lnTo>
                  <a:pt x="0" y="6516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17/22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62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1764" y="-83820"/>
            <a:ext cx="276447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2551" y="1274948"/>
            <a:ext cx="14607371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Achieves perfect control feasibility with 0.00% saturation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Operation strategy: it allows larger transient errors but maintains smooth, feasible control throughout the maneuver. The front-wheel position feedback mechanism characteristic of Stanley control appears to provide natural damping that prevents excessive control demands.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2740" t="0" r="12599" b="206"/>
          <a:stretch>
            <a:fillRect/>
          </a:stretch>
        </p:blipFill>
        <p:spPr>
          <a:xfrm flipH="false" flipV="false" rot="0">
            <a:off x="3614758" y="998237"/>
            <a:ext cx="11674331" cy="87775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18/22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62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7460" y="4533936"/>
            <a:ext cx="12733080" cy="4424745"/>
          </a:xfrm>
          <a:custGeom>
            <a:avLst/>
            <a:gdLst/>
            <a:ahLst/>
            <a:cxnLst/>
            <a:rect r="r" b="b" t="t" l="l"/>
            <a:pathLst>
              <a:path h="4424745" w="12733080">
                <a:moveTo>
                  <a:pt x="0" y="0"/>
                </a:moveTo>
                <a:lnTo>
                  <a:pt x="12733080" y="0"/>
                </a:lnTo>
                <a:lnTo>
                  <a:pt x="12733080" y="4424746"/>
                </a:lnTo>
                <a:lnTo>
                  <a:pt x="0" y="4424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19/22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033" y="9931736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0913" y="-83820"/>
            <a:ext cx="10026173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Comparative analysis - TRACKING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369" y="1894622"/>
            <a:ext cx="8543330" cy="234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Hybrid dominates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overall tracking performance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Pure Pursuit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excels in final convergence precision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MPC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sacrifices accuracy for control smoothness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Stanley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unsuitable for tight nonholonomic 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369" y="9191625"/>
            <a:ext cx="17711262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 clearly demonstrates the hybrid approach superiority in balancing tracking precision with final convergence accuracy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02/22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26582" y="7338249"/>
            <a:ext cx="12853671" cy="68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2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comparison of four different controllers to identify the optimal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9563" y="2481792"/>
            <a:ext cx="7678705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73815" indent="-636908" lvl="1">
              <a:lnSpc>
                <a:spcPts val="8260"/>
              </a:lnSpc>
              <a:buFont typeface="Arial"/>
              <a:buChar char="•"/>
            </a:pP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Technic</a:t>
            </a: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 challenge: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612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18122" y="-29062"/>
            <a:ext cx="9700645" cy="111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8"/>
              </a:lnSpc>
              <a:spcBef>
                <a:spcPct val="0"/>
              </a:spcBef>
            </a:pPr>
            <a:r>
              <a:rPr lang="en-US" b="true" sz="644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Why Autonom</a:t>
            </a:r>
            <a:r>
              <a:rPr lang="en-US" b="true" sz="644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ous Parking?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563" y="4709405"/>
            <a:ext cx="5972106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73815" indent="-636908" lvl="1">
              <a:lnSpc>
                <a:spcPts val="8260"/>
              </a:lnSpc>
              <a:buFont typeface="Arial"/>
              <a:buChar char="•"/>
            </a:pP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Prim</a:t>
            </a: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ary objective: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684" y="7087796"/>
            <a:ext cx="3943898" cy="205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73815" indent="-636908" lvl="1">
              <a:lnSpc>
                <a:spcPts val="8260"/>
              </a:lnSpc>
              <a:buFont typeface="Arial"/>
              <a:buChar char="•"/>
            </a:pP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Appro</a:t>
            </a:r>
            <a:r>
              <a:rPr lang="en-US" sz="59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ach: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1900" y="2725030"/>
            <a:ext cx="12248690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simultaneously co</a:t>
            </a:r>
            <a:r>
              <a:rPr lang="en-US" sz="3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ordinate route planning, vehicle control and kinematic constraint management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361670" y="4950496"/>
            <a:ext cx="9220306" cy="206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  <a:spcBef>
                <a:spcPct val="0"/>
              </a:spcBef>
            </a:pPr>
            <a:r>
              <a:rPr lang="en-US" sz="393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</a:t>
            </a:r>
            <a:r>
              <a:rPr lang="en-US" sz="393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velop, implement and critically analyse a complete autonomous parking  bicycle</a:t>
            </a:r>
          </a:p>
          <a:p>
            <a:pPr algn="ctr">
              <a:lnSpc>
                <a:spcPts val="550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87076" y="3883207"/>
            <a:ext cx="11513849" cy="4251791"/>
          </a:xfrm>
          <a:custGeom>
            <a:avLst/>
            <a:gdLst/>
            <a:ahLst/>
            <a:cxnLst/>
            <a:rect r="r" b="b" t="t" l="l"/>
            <a:pathLst>
              <a:path h="4251791" w="11513849">
                <a:moveTo>
                  <a:pt x="0" y="0"/>
                </a:moveTo>
                <a:lnTo>
                  <a:pt x="11513848" y="0"/>
                </a:lnTo>
                <a:lnTo>
                  <a:pt x="11513848" y="4251791"/>
                </a:lnTo>
                <a:lnTo>
                  <a:pt x="0" y="4251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62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0913" y="-83820"/>
            <a:ext cx="10026173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Comparative analysis - CONTROL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476" y="1578133"/>
            <a:ext cx="14687431" cy="234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Satu</a:t>
            </a: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ration vs Control: </a:t>
            </a:r>
            <a:r>
              <a:rPr lang="en-US" sz="333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MPC achieves zero saturation with optimal feasibility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Efficiency vs Aggressiveness: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Pure Pursuit shows moderate saturation but remains acceptab</a:t>
            </a:r>
            <a:r>
              <a:rPr lang="en-US" sz="3339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b="true" sz="333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Balance vs Performance: </a:t>
            </a:r>
            <a:r>
              <a:rPr lang="en-US" sz="33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Hybrid maintains low saturation while managing complexity</a:t>
            </a:r>
          </a:p>
          <a:p>
            <a:pPr algn="l">
              <a:lnSpc>
                <a:spcPts val="467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0" y="8230248"/>
            <a:ext cx="18288000" cy="158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Actuator saturation is a critical indicator of practical feasibility. Both MPC and Stanley achieve zero saturation with optimal control demands, while Hybrid maintains excellent performance with minimal saturation at 1.60%. Pure Pursuit shows higher saturation at 3.10% but remains within acceptable operational limits.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4919" y="2134286"/>
            <a:ext cx="10962139" cy="613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8204" indent="-539102" lvl="1">
              <a:lnSpc>
                <a:spcPts val="6991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Exp</a:t>
            </a:r>
            <a:r>
              <a:rPr lang="en-US" sz="499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erimental validation on real vehicle</a:t>
            </a:r>
          </a:p>
          <a:p>
            <a:pPr algn="l">
              <a:lnSpc>
                <a:spcPts val="6991"/>
              </a:lnSpc>
            </a:pPr>
          </a:p>
          <a:p>
            <a:pPr algn="l" marL="1078204" indent="-539102" lvl="1">
              <a:lnSpc>
                <a:spcPts val="6991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Robustness to uncertainties and disturbances</a:t>
            </a:r>
          </a:p>
          <a:p>
            <a:pPr algn="l">
              <a:lnSpc>
                <a:spcPts val="6991"/>
              </a:lnSpc>
            </a:pPr>
          </a:p>
          <a:p>
            <a:pPr algn="l" marL="1078204" indent="-539102" lvl="1">
              <a:lnSpc>
                <a:spcPts val="6991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Computational optimisation for real-time</a:t>
            </a:r>
          </a:p>
          <a:p>
            <a:pPr algn="l">
              <a:lnSpc>
                <a:spcPts val="6991"/>
              </a:lnSpc>
            </a:pPr>
          </a:p>
          <a:p>
            <a:pPr algn="l" marL="1078204" indent="-539102" lvl="1">
              <a:lnSpc>
                <a:spcPts val="6991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Extension to parallel and oblique car parks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21/22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62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2878" y="-16459"/>
            <a:ext cx="10026173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645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FUTURE DEVELOPMENTS</a:t>
            </a:r>
          </a:p>
          <a:p>
            <a:pPr algn="l">
              <a:lnSpc>
                <a:spcPts val="903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22/22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62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9654" y="4309781"/>
            <a:ext cx="906869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THANKS FOR THE ATTENTION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5238" y="6442516"/>
            <a:ext cx="3937058" cy="2815784"/>
          </a:xfrm>
          <a:custGeom>
            <a:avLst/>
            <a:gdLst/>
            <a:ahLst/>
            <a:cxnLst/>
            <a:rect r="r" b="b" t="t" l="l"/>
            <a:pathLst>
              <a:path h="2815784" w="3937058">
                <a:moveTo>
                  <a:pt x="0" y="0"/>
                </a:moveTo>
                <a:lnTo>
                  <a:pt x="3937058" y="0"/>
                </a:lnTo>
                <a:lnTo>
                  <a:pt x="3937058" y="2815784"/>
                </a:lnTo>
                <a:lnTo>
                  <a:pt x="0" y="2815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6319" y="5731798"/>
            <a:ext cx="4736927" cy="3758171"/>
          </a:xfrm>
          <a:custGeom>
            <a:avLst/>
            <a:gdLst/>
            <a:ahLst/>
            <a:cxnLst/>
            <a:rect r="r" b="b" t="t" l="l"/>
            <a:pathLst>
              <a:path h="3758171" w="4736927">
                <a:moveTo>
                  <a:pt x="0" y="0"/>
                </a:moveTo>
                <a:lnTo>
                  <a:pt x="4736927" y="0"/>
                </a:lnTo>
                <a:lnTo>
                  <a:pt x="4736927" y="3758171"/>
                </a:lnTo>
                <a:lnTo>
                  <a:pt x="0" y="3758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54766" y="5839376"/>
            <a:ext cx="4578052" cy="3543015"/>
          </a:xfrm>
          <a:custGeom>
            <a:avLst/>
            <a:gdLst/>
            <a:ahLst/>
            <a:cxnLst/>
            <a:rect r="r" b="b" t="t" l="l"/>
            <a:pathLst>
              <a:path h="3543015" w="4578052">
                <a:moveTo>
                  <a:pt x="0" y="0"/>
                </a:moveTo>
                <a:lnTo>
                  <a:pt x="4578053" y="0"/>
                </a:lnTo>
                <a:lnTo>
                  <a:pt x="4578053" y="3543015"/>
                </a:lnTo>
                <a:lnTo>
                  <a:pt x="0" y="354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73028" y="527482"/>
            <a:ext cx="5460459" cy="3638031"/>
          </a:xfrm>
          <a:custGeom>
            <a:avLst/>
            <a:gdLst/>
            <a:ahLst/>
            <a:cxnLst/>
            <a:rect r="r" b="b" t="t" l="l"/>
            <a:pathLst>
              <a:path h="3638031" w="5460459">
                <a:moveTo>
                  <a:pt x="0" y="0"/>
                </a:moveTo>
                <a:lnTo>
                  <a:pt x="5460459" y="0"/>
                </a:lnTo>
                <a:lnTo>
                  <a:pt x="5460459" y="3638031"/>
                </a:lnTo>
                <a:lnTo>
                  <a:pt x="0" y="363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553767" y="384398"/>
            <a:ext cx="5590025" cy="3924198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6953" y="2141913"/>
            <a:ext cx="4175760" cy="2087880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MAP 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PRE-PROCESSING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6120" y="3559094"/>
            <a:ext cx="4175760" cy="2087880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PATH PLANNING WITH RRT*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92383" y="2141913"/>
            <a:ext cx="4175760" cy="2087880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POST-PROCESSING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TRAJECTORY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5133542" y="3494589"/>
            <a:ext cx="1491749" cy="1046056"/>
          </a:xfrm>
          <a:prstGeom prst="line">
            <a:avLst/>
          </a:prstGeom>
          <a:ln cap="flat" w="152400">
            <a:gradFill>
              <a:gsLst>
                <a:gs pos="0">
                  <a:srgbClr val="9358F7">
                    <a:alpha val="100000"/>
                  </a:srgbClr>
                </a:gs>
                <a:gs pos="50000">
                  <a:srgbClr val="6197EE">
                    <a:alpha val="100000"/>
                  </a:srgbClr>
                </a:gs>
                <a:gs pos="100000">
                  <a:srgbClr val="10D7E2">
                    <a:alpha val="100000"/>
                  </a:srgbClr>
                </a:gs>
              </a:gsLst>
              <a:lin ang="18900000"/>
            </a:gra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1665773" y="3494589"/>
            <a:ext cx="1420768" cy="983401"/>
          </a:xfrm>
          <a:prstGeom prst="line">
            <a:avLst/>
          </a:prstGeom>
          <a:ln cap="flat" w="152400">
            <a:gradFill>
              <a:gsLst>
                <a:gs pos="0">
                  <a:srgbClr val="6A8AFF">
                    <a:alpha val="100000"/>
                  </a:srgbClr>
                </a:gs>
                <a:gs pos="100000">
                  <a:srgbClr val="B2FBFF">
                    <a:alpha val="100000"/>
                  </a:srgbClr>
                </a:gs>
              </a:gsLst>
              <a:lin ang="18900000"/>
            </a:gradFill>
            <a:prstDash val="sysDot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966914" y="5270231"/>
            <a:ext cx="5026698" cy="3988069"/>
          </a:xfrm>
          <a:custGeom>
            <a:avLst/>
            <a:gdLst/>
            <a:ahLst/>
            <a:cxnLst/>
            <a:rect r="r" b="b" t="t" l="l"/>
            <a:pathLst>
              <a:path h="3988069" w="5026698">
                <a:moveTo>
                  <a:pt x="0" y="0"/>
                </a:moveTo>
                <a:lnTo>
                  <a:pt x="5026698" y="0"/>
                </a:lnTo>
                <a:lnTo>
                  <a:pt x="5026698" y="3988069"/>
                </a:lnTo>
                <a:lnTo>
                  <a:pt x="0" y="398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2178" y="6424315"/>
            <a:ext cx="3785311" cy="2707254"/>
          </a:xfrm>
          <a:custGeom>
            <a:avLst/>
            <a:gdLst/>
            <a:ahLst/>
            <a:cxnLst/>
            <a:rect r="r" b="b" t="t" l="l"/>
            <a:pathLst>
              <a:path h="2707254" w="3785311">
                <a:moveTo>
                  <a:pt x="0" y="0"/>
                </a:moveTo>
                <a:lnTo>
                  <a:pt x="3785311" y="0"/>
                </a:lnTo>
                <a:lnTo>
                  <a:pt x="3785311" y="2707254"/>
                </a:lnTo>
                <a:lnTo>
                  <a:pt x="0" y="2707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73008" y="-133350"/>
            <a:ext cx="8526170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Implementation Workflow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03/22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475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0628" y="5086350"/>
            <a:ext cx="4406354" cy="106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</a:t>
            </a: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esolution: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0.1m per cell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Inflation radius: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0.5m for safety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81701" y="6981620"/>
            <a:ext cx="3924598" cy="214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Minimum Turning Radius</a:t>
            </a: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: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4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Connection Distance :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30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Goal Tolerance: 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[0.5, 0.5, 10]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106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Minimum Iterations: </a:t>
            </a:r>
            <a:r>
              <a:rPr lang="en-US" sz="310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2000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5801" y="2215711"/>
            <a:ext cx="11751662" cy="6889412"/>
          </a:xfrm>
          <a:custGeom>
            <a:avLst/>
            <a:gdLst/>
            <a:ahLst/>
            <a:cxnLst/>
            <a:rect r="r" b="b" t="t" l="l"/>
            <a:pathLst>
              <a:path h="6889412" w="11751662">
                <a:moveTo>
                  <a:pt x="0" y="0"/>
                </a:moveTo>
                <a:lnTo>
                  <a:pt x="11751662" y="0"/>
                </a:lnTo>
                <a:lnTo>
                  <a:pt x="11751662" y="6889411"/>
                </a:lnTo>
                <a:lnTo>
                  <a:pt x="0" y="688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5356" y="-188742"/>
            <a:ext cx="12256035" cy="111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9"/>
              </a:lnSpc>
              <a:spcBef>
                <a:spcPct val="0"/>
              </a:spcBef>
            </a:pPr>
            <a:r>
              <a:rPr lang="en-US" b="true" sz="644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Bicycle Models</a:t>
            </a:r>
            <a:r>
              <a:rPr lang="en-US" sz="6449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: Two Modeling Approaches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25" y="1284839"/>
            <a:ext cx="5509617" cy="418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                     Kinematic Model</a:t>
            </a:r>
            <a:r>
              <a:rPr lang="en-US" sz="2400">
                <a:solidFill>
                  <a:srgbClr val="28475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Controllers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Pure Pursuit, MPC, Hybrid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Features: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Pure rolling, no slippage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Low speed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Geometric relations of vehicle movement only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Completely ignoring the physical forces involved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Simplicity of implementation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04/22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661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62251" y="5680710"/>
            <a:ext cx="5836369" cy="46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Dynamic Model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Controller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Stanley Controller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Features: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Includes l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ateral forces and tire dynamics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lid at all speeds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Higher computational complexity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</a:t>
            </a:r>
            <a:r>
              <a:rPr lang="en-US" sz="24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aptures real behaviour (drift, skidding)</a:t>
            </a:r>
          </a:p>
          <a:p>
            <a:pPr algn="ctr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35129" y="434145"/>
            <a:ext cx="4197120" cy="2989569"/>
          </a:xfrm>
          <a:custGeom>
            <a:avLst/>
            <a:gdLst/>
            <a:ahLst/>
            <a:cxnLst/>
            <a:rect r="r" b="b" t="t" l="l"/>
            <a:pathLst>
              <a:path h="2989569" w="4197120">
                <a:moveTo>
                  <a:pt x="0" y="0"/>
                </a:moveTo>
                <a:lnTo>
                  <a:pt x="4197120" y="0"/>
                </a:lnTo>
                <a:lnTo>
                  <a:pt x="4197120" y="2989569"/>
                </a:lnTo>
                <a:lnTo>
                  <a:pt x="0" y="298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18350" y="3423714"/>
            <a:ext cx="4279203" cy="2945576"/>
          </a:xfrm>
          <a:custGeom>
            <a:avLst/>
            <a:gdLst/>
            <a:ahLst/>
            <a:cxnLst/>
            <a:rect r="r" b="b" t="t" l="l"/>
            <a:pathLst>
              <a:path h="2945576" w="4279203">
                <a:moveTo>
                  <a:pt x="0" y="0"/>
                </a:moveTo>
                <a:lnTo>
                  <a:pt x="4279203" y="0"/>
                </a:lnTo>
                <a:lnTo>
                  <a:pt x="4279203" y="2945576"/>
                </a:lnTo>
                <a:lnTo>
                  <a:pt x="0" y="2945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8350" y="6191173"/>
            <a:ext cx="4030678" cy="3624992"/>
          </a:xfrm>
          <a:custGeom>
            <a:avLst/>
            <a:gdLst/>
            <a:ahLst/>
            <a:cxnLst/>
            <a:rect r="r" b="b" t="t" l="l"/>
            <a:pathLst>
              <a:path h="3624992" w="4030678">
                <a:moveTo>
                  <a:pt x="0" y="0"/>
                </a:moveTo>
                <a:lnTo>
                  <a:pt x="4030678" y="0"/>
                </a:lnTo>
                <a:lnTo>
                  <a:pt x="4030678" y="3624992"/>
                </a:lnTo>
                <a:lnTo>
                  <a:pt x="0" y="3624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041" y="1901409"/>
            <a:ext cx="276091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Features:</a:t>
            </a:r>
            <a:r>
              <a:rPr lang="en-US" sz="41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481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05/22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041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50782" y="-83820"/>
            <a:ext cx="7186436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Pure Pursuit Controller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034510"/>
            <a:ext cx="10812661" cy="144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044" indent="-299022" lvl="1">
              <a:lnSpc>
                <a:spcPts val="3878"/>
              </a:lnSpc>
              <a:buFont typeface="Arial"/>
              <a:buChar char="•"/>
            </a:pPr>
            <a:r>
              <a:rPr lang="en-US" b="true" sz="277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Geometry: </a:t>
            </a:r>
            <a:r>
              <a:rPr lang="en-US" sz="27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triangle between current</a:t>
            </a:r>
            <a:r>
              <a:rPr lang="en-US" sz="27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position, look-ahead point and centre of rotation</a:t>
            </a:r>
          </a:p>
          <a:p>
            <a:pPr algn="l" marL="598044" indent="-299022" lvl="1">
              <a:lnSpc>
                <a:spcPts val="3878"/>
              </a:lnSpc>
              <a:buFont typeface="Arial"/>
              <a:buChar char="•"/>
            </a:pPr>
            <a:r>
              <a:rPr lang="en-US" b="true" sz="277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formula: </a:t>
            </a:r>
            <a:r>
              <a:rPr lang="en-US" b="true" sz="277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δ = atan( 2L × sin(α) / ld )</a:t>
            </a:r>
          </a:p>
          <a:p>
            <a:pPr algn="l" marL="598044" indent="-299022" lvl="1">
              <a:lnSpc>
                <a:spcPts val="3878"/>
              </a:lnSpc>
              <a:buFont typeface="Arial"/>
              <a:buChar char="•"/>
            </a:pPr>
            <a:r>
              <a:rPr lang="en-US" b="true" sz="277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Innovation: </a:t>
            </a:r>
            <a:r>
              <a:rPr lang="en-US" sz="27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Multi-stage adaptive look-ahead distance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041" y="5204437"/>
            <a:ext cx="351785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Operating phases: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6312140"/>
            <a:ext cx="13357771" cy="192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042" indent="-299021" lvl="1">
              <a:lnSpc>
                <a:spcPts val="3877"/>
              </a:lnSpc>
              <a:buFont typeface="Arial"/>
              <a:buChar char="•"/>
            </a:pPr>
            <a:r>
              <a:rPr lang="en-US" b="true" sz="276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Start (0-5s): </a:t>
            </a:r>
            <a:r>
              <a:rPr lang="en-US" sz="276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controller applies a conservative strategy to ensure a smooth and safe start</a:t>
            </a:r>
          </a:p>
          <a:p>
            <a:pPr algn="just" marL="598042" indent="-299021" lvl="1">
              <a:lnSpc>
                <a:spcPts val="3877"/>
              </a:lnSpc>
              <a:buFont typeface="Arial"/>
              <a:buChar char="•"/>
            </a:pPr>
            <a:r>
              <a:rPr lang="en-US" b="true" sz="276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Cruise (&gt;3m</a:t>
            </a:r>
            <a:r>
              <a:rPr lang="en-US" b="true" sz="276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from target): </a:t>
            </a:r>
            <a:r>
              <a:rPr lang="en-US" sz="276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look-ahead distance varies dynamically (2-15m)                                               </a:t>
            </a:r>
          </a:p>
          <a:p>
            <a:pPr algn="l" marL="598042" indent="-299021" lvl="1">
              <a:lnSpc>
                <a:spcPts val="3877"/>
              </a:lnSpc>
              <a:buFont typeface="Arial"/>
              <a:buChar char="•"/>
            </a:pPr>
            <a:r>
              <a:rPr lang="en-US" b="true" sz="276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Approach (&lt;3m): </a:t>
            </a:r>
            <a:r>
              <a:rPr lang="en-US" sz="276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control</a:t>
            </a:r>
            <a:r>
              <a:rPr lang="en-US" sz="276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accuracy gradually increased (responsiveness improved and faster corrections)</a:t>
            </a:r>
          </a:p>
          <a:p>
            <a:pPr algn="l" marL="598042" indent="-299021" lvl="1">
              <a:lnSpc>
                <a:spcPts val="3877"/>
              </a:lnSpc>
              <a:buFont typeface="Arial"/>
              <a:buChar char="•"/>
            </a:pPr>
            <a:r>
              <a:rPr lang="en-US" b="true" sz="276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Final accuracy (&lt;0.3m): </a:t>
            </a:r>
            <a:r>
              <a:rPr lang="en-US" sz="276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maximum precision mode (control gain tripled  for aggressive corrections)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7182" y="2761805"/>
            <a:ext cx="10431965" cy="6950297"/>
          </a:xfrm>
          <a:custGeom>
            <a:avLst/>
            <a:gdLst/>
            <a:ahLst/>
            <a:cxnLst/>
            <a:rect r="r" b="b" t="t" l="l"/>
            <a:pathLst>
              <a:path h="6950297" w="10431965">
                <a:moveTo>
                  <a:pt x="0" y="0"/>
                </a:moveTo>
                <a:lnTo>
                  <a:pt x="10431964" y="0"/>
                </a:lnTo>
                <a:lnTo>
                  <a:pt x="10431964" y="6950296"/>
                </a:lnTo>
                <a:lnTo>
                  <a:pt x="0" y="6950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192" y="3301418"/>
            <a:ext cx="7665989" cy="6410684"/>
          </a:xfrm>
          <a:custGeom>
            <a:avLst/>
            <a:gdLst/>
            <a:ahLst/>
            <a:cxnLst/>
            <a:rect r="r" b="b" t="t" l="l"/>
            <a:pathLst>
              <a:path h="6410684" w="7665989">
                <a:moveTo>
                  <a:pt x="0" y="0"/>
                </a:moveTo>
                <a:lnTo>
                  <a:pt x="7665990" y="0"/>
                </a:lnTo>
                <a:lnTo>
                  <a:pt x="7665990" y="6410683"/>
                </a:lnTo>
                <a:lnTo>
                  <a:pt x="0" y="641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94008" y="-165735"/>
            <a:ext cx="3129941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645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Results:</a:t>
            </a:r>
          </a:p>
          <a:p>
            <a:pPr algn="l">
              <a:lnSpc>
                <a:spcPts val="903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05760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06/22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984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6199" y="820665"/>
            <a:ext cx="10078647" cy="193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9"/>
              </a:lnSpc>
            </a:pP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Good</a:t>
            </a: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average tracking performance (maximum position error and RMS)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Excellent convergence to the desired parking configuration (minimal final errors) 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Frequently demands high control efforts (saturation of 3.10%)</a:t>
            </a:r>
          </a:p>
          <a:p>
            <a:pPr algn="just">
              <a:lnSpc>
                <a:spcPts val="321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07/22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84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09957" y="948495"/>
            <a:ext cx="15205329" cy="8895117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7595" y="-165735"/>
            <a:ext cx="7983870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645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 Predictive Control</a:t>
            </a:r>
          </a:p>
          <a:p>
            <a:pPr algn="l">
              <a:lnSpc>
                <a:spcPts val="903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5278" y="1107860"/>
            <a:ext cx="9112983" cy="164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029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Strat</a:t>
            </a:r>
            <a:r>
              <a:rPr lang="en-US" b="true" sz="302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egy: "Look Ahead</a:t>
            </a:r>
            <a:r>
              <a:rPr lang="en-US" b="true" sz="302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b="true" sz="3029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and Optimize" </a:t>
            </a:r>
          </a:p>
          <a:p>
            <a:pPr algn="l">
              <a:lnSpc>
                <a:spcPts val="5481"/>
              </a:lnSpc>
            </a:pPr>
          </a:p>
          <a:p>
            <a:pPr algn="ctr">
              <a:lnSpc>
                <a:spcPts val="3436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79417" y="2089785"/>
            <a:ext cx="3557276" cy="1778638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TRANSFORMATION INTO ERROR COORDINATES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558056" y="6859436"/>
            <a:ext cx="0" cy="885850"/>
          </a:xfrm>
          <a:prstGeom prst="line">
            <a:avLst/>
          </a:prstGeom>
          <a:ln cap="flat" w="95250">
            <a:solidFill>
              <a:srgbClr val="28475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2558056" y="4257650"/>
            <a:ext cx="0" cy="885850"/>
          </a:xfrm>
          <a:prstGeom prst="line">
            <a:avLst/>
          </a:prstGeom>
          <a:ln cap="flat" w="95250">
            <a:solidFill>
              <a:srgbClr val="28475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891770" y="2979104"/>
            <a:ext cx="1996128" cy="0"/>
          </a:xfrm>
          <a:prstGeom prst="line">
            <a:avLst/>
          </a:prstGeom>
          <a:ln cap="flat" w="85725">
            <a:solidFill>
              <a:srgbClr val="28475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7440348" y="2012475"/>
            <a:ext cx="3866518" cy="1933259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QUADRATIC COST FUNCTION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77727" y="5554747"/>
            <a:ext cx="5741069" cy="723664"/>
          </a:xfrm>
          <a:custGeom>
            <a:avLst/>
            <a:gdLst/>
            <a:ahLst/>
            <a:cxnLst/>
            <a:rect r="r" b="b" t="t" l="l"/>
            <a:pathLst>
              <a:path h="723664" w="5741069">
                <a:moveTo>
                  <a:pt x="0" y="0"/>
                </a:moveTo>
                <a:lnTo>
                  <a:pt x="5741069" y="0"/>
                </a:lnTo>
                <a:lnTo>
                  <a:pt x="5741069" y="723664"/>
                </a:lnTo>
                <a:lnTo>
                  <a:pt x="0" y="72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9495886" y="4257650"/>
            <a:ext cx="0" cy="885850"/>
          </a:xfrm>
          <a:prstGeom prst="line">
            <a:avLst/>
          </a:prstGeom>
          <a:ln cap="flat" w="95250">
            <a:solidFill>
              <a:srgbClr val="0097B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05692" y="5394365"/>
            <a:ext cx="4672387" cy="1214206"/>
          </a:xfrm>
          <a:custGeom>
            <a:avLst/>
            <a:gdLst/>
            <a:ahLst/>
            <a:cxnLst/>
            <a:rect r="r" b="b" t="t" l="l"/>
            <a:pathLst>
              <a:path h="1214206" w="4672387">
                <a:moveTo>
                  <a:pt x="0" y="0"/>
                </a:moveTo>
                <a:lnTo>
                  <a:pt x="4672387" y="0"/>
                </a:lnTo>
                <a:lnTo>
                  <a:pt x="4672387" y="1214206"/>
                </a:lnTo>
                <a:lnTo>
                  <a:pt x="0" y="1214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448261" y="6859436"/>
            <a:ext cx="0" cy="885850"/>
          </a:xfrm>
          <a:prstGeom prst="line">
            <a:avLst/>
          </a:prstGeom>
          <a:ln cap="flat" w="95250">
            <a:solidFill>
              <a:srgbClr val="0097B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442620" y="8452502"/>
            <a:ext cx="4093821" cy="1204788"/>
          </a:xfrm>
          <a:custGeom>
            <a:avLst/>
            <a:gdLst/>
            <a:ahLst/>
            <a:cxnLst/>
            <a:rect r="r" b="b" t="t" l="l"/>
            <a:pathLst>
              <a:path h="1204788" w="4093821">
                <a:moveTo>
                  <a:pt x="0" y="0"/>
                </a:moveTo>
                <a:lnTo>
                  <a:pt x="4093820" y="0"/>
                </a:lnTo>
                <a:lnTo>
                  <a:pt x="4093820" y="1204789"/>
                </a:lnTo>
                <a:lnTo>
                  <a:pt x="0" y="1204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11859316" y="2979104"/>
            <a:ext cx="1996128" cy="0"/>
          </a:xfrm>
          <a:prstGeom prst="line">
            <a:avLst/>
          </a:prstGeom>
          <a:ln cap="flat" w="85725">
            <a:solidFill>
              <a:srgbClr val="0097B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4244668" y="2012475"/>
            <a:ext cx="3866518" cy="1933259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52400" y="-57150"/>
              <a:ext cx="508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QUADRATIC PROGRAMMING SOLVER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16225553" y="4257650"/>
            <a:ext cx="0" cy="885850"/>
          </a:xfrm>
          <a:prstGeom prst="line">
            <a:avLst/>
          </a:prstGeom>
          <a:ln cap="flat" w="95250">
            <a:solidFill>
              <a:srgbClr val="0CC0D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119494" y="5613661"/>
            <a:ext cx="5341096" cy="1989820"/>
          </a:xfrm>
          <a:custGeom>
            <a:avLst/>
            <a:gdLst/>
            <a:ahLst/>
            <a:cxnLst/>
            <a:rect r="r" b="b" t="t" l="l"/>
            <a:pathLst>
              <a:path h="1989820" w="5341096">
                <a:moveTo>
                  <a:pt x="0" y="0"/>
                </a:moveTo>
                <a:lnTo>
                  <a:pt x="5341096" y="0"/>
                </a:lnTo>
                <a:lnTo>
                  <a:pt x="5341096" y="1989820"/>
                </a:lnTo>
                <a:lnTo>
                  <a:pt x="0" y="1989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08/22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654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3654" y="7983411"/>
            <a:ext cx="431646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AutoNum type="arabicPeriod" startAt="1"/>
            </a:pPr>
            <a:r>
              <a:rPr lang="en-US" b="true" sz="290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Lin</a:t>
            </a:r>
            <a:r>
              <a:rPr lang="en-US" b="true" sz="290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earization</a:t>
            </a:r>
          </a:p>
          <a:p>
            <a:pPr algn="l" marL="626111" indent="-313055" lvl="1">
              <a:lnSpc>
                <a:spcPts val="4060"/>
              </a:lnSpc>
              <a:buAutoNum type="arabicPeriod" startAt="1"/>
            </a:pPr>
            <a:r>
              <a:rPr lang="en-US" b="true" sz="290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Discretization</a:t>
            </a:r>
          </a:p>
          <a:p>
            <a:pPr algn="l" marL="626111" indent="-313055" lvl="1">
              <a:lnSpc>
                <a:spcPts val="4060"/>
              </a:lnSpc>
              <a:buAutoNum type="arabicPeriod" startAt="1"/>
            </a:pPr>
            <a:r>
              <a:rPr lang="en-US" b="true" sz="290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Multi-Step Predictive Model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06062" y="7983411"/>
            <a:ext cx="360080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</a:t>
            </a:r>
            <a:r>
              <a:rPr lang="en-US" b="true" sz="290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ontrol Input Constraints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9984" y="9923817"/>
            <a:ext cx="20787984" cy="363183"/>
            <a:chOff x="0" y="0"/>
            <a:chExt cx="5475024" cy="95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024" cy="95653"/>
            </a:xfrm>
            <a:custGeom>
              <a:avLst/>
              <a:gdLst/>
              <a:ahLst/>
              <a:cxnLst/>
              <a:rect r="r" b="b" t="t" l="l"/>
              <a:pathLst>
                <a:path h="95653" w="5475024">
                  <a:moveTo>
                    <a:pt x="0" y="0"/>
                  </a:moveTo>
                  <a:lnTo>
                    <a:pt x="5475024" y="0"/>
                  </a:lnTo>
                  <a:lnTo>
                    <a:pt x="5475024" y="95653"/>
                  </a:lnTo>
                  <a:lnTo>
                    <a:pt x="0" y="95653"/>
                  </a:lnTo>
                  <a:close/>
                </a:path>
              </a:pathLst>
            </a:custGeom>
            <a:solidFill>
              <a:srgbClr val="2847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75024" cy="13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683805" cy="868290"/>
          </a:xfrm>
          <a:custGeom>
            <a:avLst/>
            <a:gdLst/>
            <a:ahLst/>
            <a:cxnLst/>
            <a:rect r="r" b="b" t="t" l="l"/>
            <a:pathLst>
              <a:path h="868290" w="2683805">
                <a:moveTo>
                  <a:pt x="0" y="0"/>
                </a:moveTo>
                <a:lnTo>
                  <a:pt x="2683805" y="0"/>
                </a:lnTo>
                <a:lnTo>
                  <a:pt x="2683805" y="868290"/>
                </a:lnTo>
                <a:lnTo>
                  <a:pt x="0" y="8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714056"/>
            <a:ext cx="9160608" cy="7866672"/>
          </a:xfrm>
          <a:custGeom>
            <a:avLst/>
            <a:gdLst/>
            <a:ahLst/>
            <a:cxnLst/>
            <a:rect r="r" b="b" t="t" l="l"/>
            <a:pathLst>
              <a:path h="7866672" w="9160608">
                <a:moveTo>
                  <a:pt x="0" y="0"/>
                </a:moveTo>
                <a:lnTo>
                  <a:pt x="9160608" y="0"/>
                </a:lnTo>
                <a:lnTo>
                  <a:pt x="9160608" y="7866672"/>
                </a:lnTo>
                <a:lnTo>
                  <a:pt x="0" y="786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7373" y="-83820"/>
            <a:ext cx="7983870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Parameter 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5285" y="9922211"/>
            <a:ext cx="134530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09/22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6547" y="9924751"/>
            <a:ext cx="375285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Autonomous Bicycle Parking- Final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31094"/>
            <a:ext cx="5572705" cy="42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6"/>
              </a:lnSpc>
              <a:spcBef>
                <a:spcPct val="0"/>
              </a:spcBef>
            </a:pPr>
            <a:r>
              <a:rPr lang="en-US" b="true" sz="2454" strike="noStrike" u="non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Q Weights Optimization (State Error Penalties)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86379" y="5048257"/>
            <a:ext cx="6451550" cy="79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99" strike="noStrike" u="non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Q₁/Q₂ = 10</a:t>
            </a: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ensures lateral error priority over longitudinal</a:t>
            </a:r>
          </a:p>
          <a:p>
            <a:pPr algn="just" marL="496378" indent="-24818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99" strike="noStrike" u="none">
                <a:solidFill>
                  <a:srgbClr val="2847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Q₃/Q₂ = 2</a:t>
            </a:r>
            <a:r>
              <a:rPr lang="en-US" sz="2299" strike="noStrike" u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balances heading alignment with timing flexibility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DAGnf14hDZQ</dc:identifier>
  <dcterms:modified xsi:type="dcterms:W3CDTF">2011-08-01T06:04:30Z</dcterms:modified>
  <cp:revision>1</cp:revision>
  <dc:title>Technical Project</dc:title>
</cp:coreProperties>
</file>